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582C"/>
    <a:srgbClr val="CF86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17F6-E61A-402A-988C-C011E1241205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17FB-65A4-4BD1-B4AF-02C9F993AD0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828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17F6-E61A-402A-988C-C011E1241205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17FB-65A4-4BD1-B4AF-02C9F993AD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582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17F6-E61A-402A-988C-C011E1241205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17FB-65A4-4BD1-B4AF-02C9F993AD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575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17F6-E61A-402A-988C-C011E1241205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17FB-65A4-4BD1-B4AF-02C9F993AD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80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17F6-E61A-402A-988C-C011E1241205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17FB-65A4-4BD1-B4AF-02C9F993AD0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322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17F6-E61A-402A-988C-C011E1241205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17FB-65A4-4BD1-B4AF-02C9F993AD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18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17F6-E61A-402A-988C-C011E1241205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17FB-65A4-4BD1-B4AF-02C9F993AD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81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17F6-E61A-402A-988C-C011E1241205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17FB-65A4-4BD1-B4AF-02C9F993AD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900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17F6-E61A-402A-988C-C011E1241205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17FB-65A4-4BD1-B4AF-02C9F993AD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458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BBC17F6-E61A-402A-988C-C011E1241205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FF17FB-65A4-4BD1-B4AF-02C9F993AD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7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17F6-E61A-402A-988C-C011E1241205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17FB-65A4-4BD1-B4AF-02C9F993AD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4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BBC17F6-E61A-402A-988C-C011E1241205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0FF17FB-65A4-4BD1-B4AF-02C9F993AD0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257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77D14B-A5E5-4E73-9A31-E395ED229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5267" cy="9939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3D43F5-FBAC-430E-8ED8-9B07FBAE24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272390"/>
            <a:ext cx="10058400" cy="3566160"/>
          </a:xfrm>
        </p:spPr>
        <p:txBody>
          <a:bodyPr/>
          <a:lstStyle/>
          <a:p>
            <a:r>
              <a:rPr lang="en-US" dirty="0"/>
              <a:t>EagleSat II- Attitude Determination and Control System (ADCS)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41B074-C0B5-4CD4-8738-F6B8D7537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346563"/>
            <a:ext cx="6542320" cy="1143000"/>
          </a:xfrm>
        </p:spPr>
        <p:txBody>
          <a:bodyPr>
            <a:noAutofit/>
          </a:bodyPr>
          <a:lstStyle/>
          <a:p>
            <a:r>
              <a:rPr lang="en-US" sz="1200" dirty="0"/>
              <a:t>Grayson A Peeler- Aerospace Engineering</a:t>
            </a:r>
          </a:p>
          <a:p>
            <a:r>
              <a:rPr lang="en-US" sz="1200" dirty="0"/>
              <a:t>Mentor: Ahmed I Sulyman- Embry Riddle Aeronautical University</a:t>
            </a:r>
          </a:p>
          <a:p>
            <a:r>
              <a:rPr lang="en-US" sz="1200" dirty="0"/>
              <a:t>Hilton Tucson East- April 23</a:t>
            </a:r>
            <a:r>
              <a:rPr lang="en-US" sz="1200" baseline="30000" dirty="0"/>
              <a:t>rd</a:t>
            </a:r>
            <a:r>
              <a:rPr lang="en-US" sz="1200" dirty="0"/>
              <a:t> 2022</a:t>
            </a:r>
          </a:p>
          <a:p>
            <a:r>
              <a:rPr lang="en-US" sz="1200" dirty="0"/>
              <a:t>Thank you to the Arizona Space Grant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FE0D43-3FCB-4267-B097-38B5E5FEC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376" y="4605919"/>
            <a:ext cx="1319895" cy="17620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8BE96C-94BE-4C01-8D72-A23FA22929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632" y="5054786"/>
            <a:ext cx="1280396" cy="13486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88391F-2E2E-465F-A7FD-1E49CCE2A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237" y="-674717"/>
            <a:ext cx="2418471" cy="241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55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C79B3-2CD7-42A1-9AB4-63472769C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1877E-AA47-4060-8FBB-47AA687E1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927505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ADCS- to satisfy the pointing requirements of the EagleSat II mission for: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data collection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power generation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ground communication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92B8D6-0B41-4D1A-A79C-7DEB6AB13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376" y="4605919"/>
            <a:ext cx="1319895" cy="17620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7916E4-2B45-4DF5-9B1D-9FD3BFA031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06208" y="19510369"/>
            <a:ext cx="9688474" cy="726635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7F280E-AEA5-4E13-BF71-3695132F96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766" y="2214118"/>
            <a:ext cx="4382121" cy="32865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15B802-FE2B-43D3-98DE-0F2F4A00982C}"/>
              </a:ext>
            </a:extLst>
          </p:cNvPr>
          <p:cNvSpPr txBox="1"/>
          <p:nvPr/>
        </p:nvSpPr>
        <p:spPr>
          <a:xfrm>
            <a:off x="6236766" y="5500709"/>
            <a:ext cx="17029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EagleSat II- ADCS system</a:t>
            </a:r>
          </a:p>
        </p:txBody>
      </p:sp>
    </p:spTree>
    <p:extLst>
      <p:ext uri="{BB962C8B-B14F-4D97-AF65-F5344CB8AC3E}">
        <p14:creationId xmlns:p14="http://schemas.microsoft.com/office/powerpoint/2010/main" val="1612084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C6D03-58AE-4102-83FB-499FCAD1D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Attitude Determination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FE934CF-60F0-4E10-89D1-C69E3DF50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557" y="1912846"/>
            <a:ext cx="7014873" cy="4023360"/>
          </a:xfrm>
        </p:spPr>
        <p:txBody>
          <a:bodyPr>
            <a:normAutofit fontScale="2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9600" b="1" dirty="0"/>
              <a:t>Sun and Nadir Cameras-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9600" dirty="0"/>
              <a:t>utilize image processing to recognize the sun and the Earth’s horizon respectively.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9600" b="1" dirty="0"/>
              <a:t>Coarse Sun Sensors-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9600" dirty="0"/>
              <a:t>10 positioned across the external faces of the CubeSat.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9600" dirty="0"/>
              <a:t>Each can detect the amount of sunlight they are receiving.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9600" b="1" dirty="0"/>
              <a:t>Magnetometer-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9600" dirty="0"/>
              <a:t>A sensor that can determine the direction and strength of a magnetic field. 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1466F2-254B-461B-A125-9A5DF19E6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376" y="4605919"/>
            <a:ext cx="1319895" cy="17620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5815CB-3409-4DEE-8EF7-0CC6A8A7EB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24" t="9950" r="17354" b="5996"/>
          <a:stretch/>
        </p:blipFill>
        <p:spPr>
          <a:xfrm>
            <a:off x="8225686" y="1838567"/>
            <a:ext cx="3578147" cy="208646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1E08748-CED0-4E06-828F-BB0E07906CCC}"/>
              </a:ext>
            </a:extLst>
          </p:cNvPr>
          <p:cNvSpPr txBox="1"/>
          <p:nvPr/>
        </p:nvSpPr>
        <p:spPr>
          <a:xfrm>
            <a:off x="8304700" y="3867851"/>
            <a:ext cx="16725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CubeSpace- magnetometer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ADCBC3-9D16-4AF5-9261-38C627AB00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236" t="28661" r="21970" b="450"/>
          <a:stretch/>
        </p:blipFill>
        <p:spPr>
          <a:xfrm>
            <a:off x="8286881" y="4168108"/>
            <a:ext cx="1100678" cy="83051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1FBF1D1-D1EB-4668-A4AE-B17D35294806}"/>
              </a:ext>
            </a:extLst>
          </p:cNvPr>
          <p:cNvSpPr txBox="1"/>
          <p:nvPr/>
        </p:nvSpPr>
        <p:spPr>
          <a:xfrm>
            <a:off x="8296189" y="4980964"/>
            <a:ext cx="16725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CubeSpace- redundant magnetometer</a:t>
            </a:r>
          </a:p>
        </p:txBody>
      </p:sp>
    </p:spTree>
    <p:extLst>
      <p:ext uri="{BB962C8B-B14F-4D97-AF65-F5344CB8AC3E}">
        <p14:creationId xmlns:p14="http://schemas.microsoft.com/office/powerpoint/2010/main" val="3319360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F0199-4B38-4427-94F0-818245366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Attitude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0B4C0-E4B6-4A42-A1C9-F0474FC30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6545091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Magnetorquers-</a:t>
            </a:r>
            <a:r>
              <a:rPr lang="en-US" sz="2800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Apply a torque on the satellite due to their interaction with the magnetic field of the Earth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Reaction Wheels-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The CubeADCS utilizes reaction wheels to control the satellite’s spin rates about the x, y, and z axes.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DCA0D1-7C5A-4B9A-B3E5-73A9CF65D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376" y="4605919"/>
            <a:ext cx="1319895" cy="17620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4C3F446-D19C-4F3F-B957-89DD2E9B55E6}"/>
              </a:ext>
            </a:extLst>
          </p:cNvPr>
          <p:cNvSpPr txBox="1"/>
          <p:nvPr/>
        </p:nvSpPr>
        <p:spPr>
          <a:xfrm>
            <a:off x="8109676" y="5167774"/>
            <a:ext cx="17029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CubeSpace- CubeSense, CubeComputer, and CubeWheels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BD8366-5370-4BB0-B85F-074A8B3CFB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04" t="6205" r="11595" b="4721"/>
          <a:stretch/>
        </p:blipFill>
        <p:spPr>
          <a:xfrm>
            <a:off x="8084508" y="1912846"/>
            <a:ext cx="2843868" cy="33220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E5ACFA-C6F3-47B4-BA57-15AD8B182C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713" t="5385" r="7994" b="5253"/>
          <a:stretch/>
        </p:blipFill>
        <p:spPr>
          <a:xfrm>
            <a:off x="8511910" y="312772"/>
            <a:ext cx="2242777" cy="132742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4F14CED-CE53-4D2E-8CE3-D5E2C1F11240}"/>
              </a:ext>
            </a:extLst>
          </p:cNvPr>
          <p:cNvSpPr txBox="1"/>
          <p:nvPr/>
        </p:nvSpPr>
        <p:spPr>
          <a:xfrm>
            <a:off x="9903204" y="1337250"/>
            <a:ext cx="1702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CubeSpace- CubeTorquer Magnetorquer coil</a:t>
            </a:r>
          </a:p>
        </p:txBody>
      </p:sp>
    </p:spTree>
    <p:extLst>
      <p:ext uri="{BB962C8B-B14F-4D97-AF65-F5344CB8AC3E}">
        <p14:creationId xmlns:p14="http://schemas.microsoft.com/office/powerpoint/2010/main" val="1901768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F2FF9-630C-471B-BE00-B23E563AF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-40568"/>
            <a:ext cx="10058400" cy="1450757"/>
          </a:xfrm>
        </p:spPr>
        <p:txBody>
          <a:bodyPr/>
          <a:lstStyle/>
          <a:p>
            <a:r>
              <a:rPr lang="en-US" dirty="0"/>
              <a:t>Operations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41F847-2796-4074-9598-1C5DD3E90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376" y="4605919"/>
            <a:ext cx="1319895" cy="176206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EF2C2E0-4647-4894-A07E-0A8C898E2BF7}"/>
              </a:ext>
            </a:extLst>
          </p:cNvPr>
          <p:cNvSpPr/>
          <p:nvPr/>
        </p:nvSpPr>
        <p:spPr>
          <a:xfrm>
            <a:off x="268446" y="1929468"/>
            <a:ext cx="1753299" cy="970022"/>
          </a:xfrm>
          <a:prstGeom prst="roundRect">
            <a:avLst/>
          </a:prstGeom>
          <a:solidFill>
            <a:srgbClr val="BD58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2AEA6391-D398-46A0-BF20-7A4C23CAC785}"/>
              </a:ext>
            </a:extLst>
          </p:cNvPr>
          <p:cNvSpPr/>
          <p:nvPr/>
        </p:nvSpPr>
        <p:spPr>
          <a:xfrm>
            <a:off x="2105479" y="2239138"/>
            <a:ext cx="630986" cy="369333"/>
          </a:xfrm>
          <a:prstGeom prst="rightArrow">
            <a:avLst/>
          </a:prstGeom>
          <a:solidFill>
            <a:srgbClr val="BD58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67D9296-7ED6-433C-9D81-55B6E7DCF504}"/>
              </a:ext>
            </a:extLst>
          </p:cNvPr>
          <p:cNvSpPr/>
          <p:nvPr/>
        </p:nvSpPr>
        <p:spPr>
          <a:xfrm>
            <a:off x="2801922" y="1936821"/>
            <a:ext cx="5969033" cy="970022"/>
          </a:xfrm>
          <a:prstGeom prst="roundRect">
            <a:avLst/>
          </a:prstGeom>
          <a:solidFill>
            <a:srgbClr val="BD58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3CC97FA-B968-42E5-8AB1-8EBD302F87FA}"/>
              </a:ext>
            </a:extLst>
          </p:cNvPr>
          <p:cNvSpPr txBox="1"/>
          <p:nvPr/>
        </p:nvSpPr>
        <p:spPr>
          <a:xfrm>
            <a:off x="-158882" y="2223191"/>
            <a:ext cx="2579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Detumble mode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38DBDAF-647F-4F7D-B4A6-D0810032015B}"/>
              </a:ext>
            </a:extLst>
          </p:cNvPr>
          <p:cNvSpPr txBox="1"/>
          <p:nvPr/>
        </p:nvSpPr>
        <p:spPr>
          <a:xfrm>
            <a:off x="2746331" y="2105637"/>
            <a:ext cx="60246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Times New Roman" panose="02020603050405020304" pitchFamily="18" charset="0"/>
              </a:rPr>
              <a:t>Will be used soon after deployment from the ISS to reduce initial spin rates</a:t>
            </a:r>
          </a:p>
          <a:p>
            <a:endParaRPr lang="en-US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C35ECD8-C0F6-40BE-B0AB-5627192C2580}"/>
              </a:ext>
            </a:extLst>
          </p:cNvPr>
          <p:cNvSpPr/>
          <p:nvPr/>
        </p:nvSpPr>
        <p:spPr>
          <a:xfrm>
            <a:off x="268446" y="2977276"/>
            <a:ext cx="1753299" cy="970022"/>
          </a:xfrm>
          <a:prstGeom prst="roundRect">
            <a:avLst/>
          </a:prstGeom>
          <a:solidFill>
            <a:srgbClr val="BD58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EC62DABE-9D77-4718-A844-AB4DC214F87A}"/>
              </a:ext>
            </a:extLst>
          </p:cNvPr>
          <p:cNvSpPr/>
          <p:nvPr/>
        </p:nvSpPr>
        <p:spPr>
          <a:xfrm>
            <a:off x="2801922" y="2984629"/>
            <a:ext cx="5969033" cy="970022"/>
          </a:xfrm>
          <a:prstGeom prst="roundRect">
            <a:avLst/>
          </a:prstGeom>
          <a:solidFill>
            <a:srgbClr val="BD58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117E818-DC2A-4EB3-A521-CE011FA7114A}"/>
              </a:ext>
            </a:extLst>
          </p:cNvPr>
          <p:cNvSpPr txBox="1"/>
          <p:nvPr/>
        </p:nvSpPr>
        <p:spPr>
          <a:xfrm>
            <a:off x="-217193" y="3254523"/>
            <a:ext cx="2579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Safe mode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59184BB-2FA9-45A5-8AF0-A33D8F14BDF8}"/>
              </a:ext>
            </a:extLst>
          </p:cNvPr>
          <p:cNvSpPr txBox="1"/>
          <p:nvPr/>
        </p:nvSpPr>
        <p:spPr>
          <a:xfrm>
            <a:off x="2914111" y="3139102"/>
            <a:ext cx="5961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Times New Roman" panose="02020603050405020304" pitchFamily="18" charset="0"/>
              </a:rPr>
              <a:t>Will be utilized to prevent the battery from falling below a nominal level of charge or another problem is detected. </a:t>
            </a:r>
            <a:endParaRPr lang="en-US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9A113DC-F825-4762-903A-585542F0270C}"/>
              </a:ext>
            </a:extLst>
          </p:cNvPr>
          <p:cNvSpPr/>
          <p:nvPr/>
        </p:nvSpPr>
        <p:spPr>
          <a:xfrm>
            <a:off x="268446" y="4025084"/>
            <a:ext cx="1753299" cy="970022"/>
          </a:xfrm>
          <a:prstGeom prst="roundRect">
            <a:avLst/>
          </a:prstGeom>
          <a:solidFill>
            <a:srgbClr val="BD58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79594C5-37CD-45CC-988A-6CC6CD93EF0B}"/>
              </a:ext>
            </a:extLst>
          </p:cNvPr>
          <p:cNvSpPr/>
          <p:nvPr/>
        </p:nvSpPr>
        <p:spPr>
          <a:xfrm>
            <a:off x="2801923" y="4032437"/>
            <a:ext cx="5969032" cy="970022"/>
          </a:xfrm>
          <a:prstGeom prst="roundRect">
            <a:avLst/>
          </a:prstGeom>
          <a:solidFill>
            <a:srgbClr val="BD58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6FF0F2C-808E-4DA2-94C4-2B845AB907E7}"/>
              </a:ext>
            </a:extLst>
          </p:cNvPr>
          <p:cNvSpPr txBox="1"/>
          <p:nvPr/>
        </p:nvSpPr>
        <p:spPr>
          <a:xfrm>
            <a:off x="385893" y="4056354"/>
            <a:ext cx="1490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Power Generation Mode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51E8AF8-B833-4184-86F2-CFEF3D16B437}"/>
              </a:ext>
            </a:extLst>
          </p:cNvPr>
          <p:cNvSpPr txBox="1"/>
          <p:nvPr/>
        </p:nvSpPr>
        <p:spPr>
          <a:xfrm>
            <a:off x="2789782" y="4167427"/>
            <a:ext cx="60736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Times New Roman" panose="02020603050405020304" pitchFamily="18" charset="0"/>
              </a:rPr>
              <a:t>Will orient the satellite so its solar panels face the sun for optimal power generation.</a:t>
            </a:r>
          </a:p>
          <a:p>
            <a:endParaRPr lang="en-US" dirty="0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59D76DB0-B578-476E-9673-34ED1FF9B359}"/>
              </a:ext>
            </a:extLst>
          </p:cNvPr>
          <p:cNvSpPr/>
          <p:nvPr/>
        </p:nvSpPr>
        <p:spPr>
          <a:xfrm>
            <a:off x="268446" y="5094681"/>
            <a:ext cx="1753299" cy="970022"/>
          </a:xfrm>
          <a:prstGeom prst="roundRect">
            <a:avLst/>
          </a:prstGeom>
          <a:solidFill>
            <a:srgbClr val="BD58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1B5C62E4-61F4-4764-9D97-D42871DAEF6E}"/>
              </a:ext>
            </a:extLst>
          </p:cNvPr>
          <p:cNvSpPr/>
          <p:nvPr/>
        </p:nvSpPr>
        <p:spPr>
          <a:xfrm>
            <a:off x="2801923" y="5102034"/>
            <a:ext cx="5972961" cy="970022"/>
          </a:xfrm>
          <a:prstGeom prst="roundRect">
            <a:avLst/>
          </a:prstGeom>
          <a:solidFill>
            <a:srgbClr val="BD58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B815651-8154-49B4-8756-FFB7DB971EC5}"/>
              </a:ext>
            </a:extLst>
          </p:cNvPr>
          <p:cNvSpPr txBox="1"/>
          <p:nvPr/>
        </p:nvSpPr>
        <p:spPr>
          <a:xfrm>
            <a:off x="401315" y="5118027"/>
            <a:ext cx="1490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Ground Pointing Mode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32B1401-7DC5-409B-A0BA-1165CFC056DE}"/>
              </a:ext>
            </a:extLst>
          </p:cNvPr>
          <p:cNvSpPr txBox="1"/>
          <p:nvPr/>
        </p:nvSpPr>
        <p:spPr>
          <a:xfrm>
            <a:off x="2801922" y="5299779"/>
            <a:ext cx="60736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Times New Roman" panose="02020603050405020304" pitchFamily="18" charset="0"/>
              </a:rPr>
              <a:t>Prioritizes pointing the satellite’s antenna directly at the ground station for the duration of its flight overt the campus.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FA4B06-9BE8-4A85-B5DC-CB7B095153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25" r="34665"/>
          <a:stretch/>
        </p:blipFill>
        <p:spPr>
          <a:xfrm>
            <a:off x="8959322" y="1822933"/>
            <a:ext cx="1997380" cy="3567103"/>
          </a:xfrm>
          <a:prstGeom prst="rect">
            <a:avLst/>
          </a:prstGeom>
        </p:spPr>
      </p:pic>
      <p:sp>
        <p:nvSpPr>
          <p:cNvPr id="26" name="Arrow: Right 25">
            <a:extLst>
              <a:ext uri="{FF2B5EF4-FFF2-40B4-BE49-F238E27FC236}">
                <a16:creationId xmlns:a16="http://schemas.microsoft.com/office/drawing/2014/main" id="{25FCEE26-D2A5-4D7F-9D36-4B4D7822EC08}"/>
              </a:ext>
            </a:extLst>
          </p:cNvPr>
          <p:cNvSpPr/>
          <p:nvPr/>
        </p:nvSpPr>
        <p:spPr>
          <a:xfrm>
            <a:off x="2105479" y="3277620"/>
            <a:ext cx="630986" cy="369333"/>
          </a:xfrm>
          <a:prstGeom prst="rightArrow">
            <a:avLst/>
          </a:prstGeom>
          <a:solidFill>
            <a:srgbClr val="BD58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26ECB8B3-1A4D-4121-AB22-D3B5DCE66270}"/>
              </a:ext>
            </a:extLst>
          </p:cNvPr>
          <p:cNvSpPr/>
          <p:nvPr/>
        </p:nvSpPr>
        <p:spPr>
          <a:xfrm>
            <a:off x="2105479" y="4271034"/>
            <a:ext cx="630986" cy="369333"/>
          </a:xfrm>
          <a:prstGeom prst="rightArrow">
            <a:avLst/>
          </a:prstGeom>
          <a:solidFill>
            <a:srgbClr val="BD58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2B4321DE-ADB0-49EA-B127-306FE3D5C6FA}"/>
              </a:ext>
            </a:extLst>
          </p:cNvPr>
          <p:cNvSpPr/>
          <p:nvPr/>
        </p:nvSpPr>
        <p:spPr>
          <a:xfrm>
            <a:off x="2119265" y="5395025"/>
            <a:ext cx="630986" cy="369333"/>
          </a:xfrm>
          <a:prstGeom prst="rightArrow">
            <a:avLst/>
          </a:prstGeom>
          <a:solidFill>
            <a:srgbClr val="BD58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BB58540-4995-408C-B98E-31F205FE7AB5}"/>
              </a:ext>
            </a:extLst>
          </p:cNvPr>
          <p:cNvSpPr txBox="1"/>
          <p:nvPr/>
        </p:nvSpPr>
        <p:spPr>
          <a:xfrm>
            <a:off x="8938997" y="5332404"/>
            <a:ext cx="1775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EagleSat II- external model</a:t>
            </a:r>
          </a:p>
          <a:p>
            <a:r>
              <a:rPr lang="en-US" sz="1000" dirty="0"/>
              <a:t>Lillian Sudkamp</a:t>
            </a:r>
          </a:p>
        </p:txBody>
      </p:sp>
    </p:spTree>
    <p:extLst>
      <p:ext uri="{BB962C8B-B14F-4D97-AF65-F5344CB8AC3E}">
        <p14:creationId xmlns:p14="http://schemas.microsoft.com/office/powerpoint/2010/main" val="3627613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2E29E-6A06-44DD-9606-4EEDAC328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93041-FB5F-461D-A426-E29AEB0D7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6561869" cy="402336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Next steps for EagleSat II- ADCS: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Develop command bank for use in testing and flight using the I</a:t>
            </a:r>
            <a:r>
              <a:rPr lang="en-US" baseline="30000" dirty="0"/>
              <a:t>2</a:t>
            </a:r>
            <a:r>
              <a:rPr lang="en-US" dirty="0"/>
              <a:t>C command protocol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Integrate ADCS with other EagleSat II subsystems-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Onboard Computer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Electrical Power System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F30992-B508-4631-A690-B0FD888BA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956" y="265509"/>
            <a:ext cx="3682127" cy="56035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8C5AF3-5E5E-4B33-9D4C-EB86814AA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376" y="4605919"/>
            <a:ext cx="1319895" cy="17620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B18AC5-220D-4594-8441-5A1212434CCF}"/>
              </a:ext>
            </a:extLst>
          </p:cNvPr>
          <p:cNvSpPr txBox="1"/>
          <p:nvPr/>
        </p:nvSpPr>
        <p:spPr>
          <a:xfrm>
            <a:off x="7901359" y="5869094"/>
            <a:ext cx="1775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EagleSat II- external model</a:t>
            </a:r>
          </a:p>
          <a:p>
            <a:r>
              <a:rPr lang="en-US" sz="1000" dirty="0"/>
              <a:t>Lillian Sudkamp</a:t>
            </a:r>
          </a:p>
        </p:txBody>
      </p:sp>
    </p:spTree>
    <p:extLst>
      <p:ext uri="{BB962C8B-B14F-4D97-AF65-F5344CB8AC3E}">
        <p14:creationId xmlns:p14="http://schemas.microsoft.com/office/powerpoint/2010/main" val="274450751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478</TotalTime>
  <Words>308</Words>
  <Application>Microsoft Office PowerPoint</Application>
  <PresentationFormat>Widescreen</PresentationFormat>
  <Paragraphs>47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Retrospect</vt:lpstr>
      <vt:lpstr>EagleSat II- Attitude Determination and Control System (ADCS)</vt:lpstr>
      <vt:lpstr>Mission Purpose</vt:lpstr>
      <vt:lpstr>Attitude Determination</vt:lpstr>
      <vt:lpstr>Attitude Control</vt:lpstr>
      <vt:lpstr>Operations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EagleSat II- Attitude Determination and Control System</dc:title>
  <dc:creator>Grayson</dc:creator>
  <cp:lastModifiedBy>Grayson</cp:lastModifiedBy>
  <cp:revision>12</cp:revision>
  <dcterms:created xsi:type="dcterms:W3CDTF">2022-04-07T04:37:00Z</dcterms:created>
  <dcterms:modified xsi:type="dcterms:W3CDTF">2022-04-09T00:13:48Z</dcterms:modified>
</cp:coreProperties>
</file>